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2" r:id="rId1"/>
  </p:sldMasterIdLst>
  <p:notesMasterIdLst>
    <p:notesMasterId r:id="rId14"/>
  </p:notesMasterIdLst>
  <p:handoutMasterIdLst>
    <p:handoutMasterId r:id="rId15"/>
  </p:handoutMasterIdLst>
  <p:sldIdLst>
    <p:sldId id="258" r:id="rId2"/>
    <p:sldId id="271" r:id="rId3"/>
    <p:sldId id="282" r:id="rId4"/>
    <p:sldId id="265" r:id="rId5"/>
    <p:sldId id="283" r:id="rId6"/>
    <p:sldId id="272" r:id="rId7"/>
    <p:sldId id="276" r:id="rId8"/>
    <p:sldId id="267" r:id="rId9"/>
    <p:sldId id="284" r:id="rId10"/>
    <p:sldId id="278" r:id="rId11"/>
    <p:sldId id="277" r:id="rId12"/>
    <p:sldId id="26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34576" autoAdjust="0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85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090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60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45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04038-E950-6445-9E4E-8A6F27514FEF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Clik</a:t>
            </a:r>
            <a:r>
              <a:rPr lang="en-US" dirty="0"/>
              <a:t>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848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8C6BA-DA12-8342-9099-76E8B6B488DD}" type="datetime1">
              <a:rPr lang="en-US" smtClean="0"/>
              <a:t>12/27/19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4713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BE042-3644-4040-8E55-804D290E3042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96A75-16F2-F54C-91E8-CD4EC259D905}" type="datetime1">
              <a:rPr lang="en-US" smtClean="0"/>
              <a:t>12/27/19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71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ADA2B-EF97-6448-A6DE-75EA391B6C3E}" type="datetime1">
              <a:rPr lang="en-US" smtClean="0"/>
              <a:t>12/27/19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957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9DAB2-FBA7-324F-9501-E7BC16F00342}" type="datetime1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917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51EA2-00F7-DA42-A801-DABAF4584E7E}" type="datetime1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53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7B686-4E1B-D141-87BB-ADAC25C10D96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236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2AF3176F-AD53-4943-BDE9-5EF8909D7ED8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477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C5197-A423-C04C-84E4-83EFA7506587}" type="datetime1">
              <a:rPr lang="en-US" smtClean="0"/>
              <a:t>12/27/19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795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2598FBB3-BD1F-B746-ACB5-465A4F631417}" type="datetime1">
              <a:rPr lang="en-US" smtClean="0"/>
              <a:t>12/27/19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71" r:id="rId10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EV3 Classroom:</a:t>
            </a:r>
            <a:br>
              <a:rPr lang="en-US" dirty="0"/>
            </a:br>
            <a:r>
              <a:rPr lang="en-US" dirty="0"/>
              <a:t>Squaring or Aligning on a Line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4BECE414-2798-8648-8DC7-385E71103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851" y="4560307"/>
            <a:ext cx="1444298" cy="1444298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2C7594B1-186D-F143-9CD5-03A9C63EF4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5" t="7277" r="2818" b="5432"/>
          <a:stretch/>
        </p:blipFill>
        <p:spPr>
          <a:xfrm>
            <a:off x="5294149" y="268395"/>
            <a:ext cx="3603295" cy="13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930950"/>
            <a:ext cx="8574087" cy="4202577"/>
          </a:xfrm>
        </p:spPr>
        <p:txBody>
          <a:bodyPr>
            <a:normAutofit/>
          </a:bodyPr>
          <a:lstStyle/>
          <a:p>
            <a:r>
              <a:rPr lang="en-US" dirty="0"/>
              <a:t>What do you notice about the solution we just presented?</a:t>
            </a:r>
          </a:p>
          <a:p>
            <a:pPr lvl="1"/>
            <a:r>
              <a:rPr lang="en-US" dirty="0"/>
              <a:t>The robot isn’t quite straight (aligned) at the end of it.  </a:t>
            </a:r>
          </a:p>
          <a:p>
            <a:pPr lvl="1"/>
            <a:r>
              <a:rPr lang="en-US" dirty="0"/>
              <a:t>Both color sensors are on the line, but the robot stops at an angle.</a:t>
            </a:r>
          </a:p>
          <a:p>
            <a:r>
              <a:rPr lang="en-US" dirty="0">
                <a:solidFill>
                  <a:srgbClr val="FF0000"/>
                </a:solidFill>
              </a:rPr>
              <a:t>Challenge Continued: Think about how you can improve this code so that the robot ends straighter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Improving Your Align Code</a:t>
            </a:r>
          </a:p>
        </p:txBody>
      </p:sp>
    </p:spTree>
    <p:extLst>
      <p:ext uri="{BB962C8B-B14F-4D97-AF65-F5344CB8AC3E}">
        <p14:creationId xmlns:p14="http://schemas.microsoft.com/office/powerpoint/2010/main" val="769440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get better results </a:t>
            </a:r>
          </a:p>
          <a:p>
            <a:pPr lvl="1"/>
            <a:r>
              <a:rPr lang="en-US" dirty="0"/>
              <a:t>….if your color sensors are about 4mm-12mm from the ground</a:t>
            </a:r>
          </a:p>
          <a:p>
            <a:pPr lvl="1"/>
            <a:r>
              <a:rPr lang="en-US" dirty="0"/>
              <a:t>….if you don’t come at the line at steep angles</a:t>
            </a:r>
          </a:p>
          <a:p>
            <a:pPr lvl="1"/>
            <a:r>
              <a:rPr lang="en-US" dirty="0"/>
              <a:t>….if you keep your color sensors spread apart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Tips for Success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7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tutorial was created by Sanjay </a:t>
            </a:r>
            <a:r>
              <a:rPr lang="en-US" dirty="0" err="1"/>
              <a:t>Seshan</a:t>
            </a:r>
            <a:r>
              <a:rPr lang="en-US" dirty="0"/>
              <a:t> and Arvind </a:t>
            </a:r>
            <a:r>
              <a:rPr lang="en-US" dirty="0" err="1"/>
              <a:t>Seshan</a:t>
            </a:r>
            <a:endParaRPr lang="en-US" dirty="0"/>
          </a:p>
          <a:p>
            <a:r>
              <a:rPr lang="en-US" dirty="0"/>
              <a:t>More lessons at www.ev3lessons.com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2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Learn how to get your robot to square up (straighten out) when it comes to a line</a:t>
            </a:r>
          </a:p>
          <a:p>
            <a:r>
              <a:rPr lang="en-US" dirty="0"/>
              <a:t>Learn how squaring (also known as aligning on a line) can help the robot navigate</a:t>
            </a:r>
          </a:p>
          <a:p>
            <a:r>
              <a:rPr lang="en-US" dirty="0"/>
              <a:t>Learn how to improve initial code for aligning by repeating a technique</a:t>
            </a:r>
          </a:p>
          <a:p>
            <a:r>
              <a:rPr lang="en-US" dirty="0"/>
              <a:t>Practice creating a useful My Block</a:t>
            </a:r>
          </a:p>
          <a:p>
            <a:endParaRPr lang="en-US" dirty="0"/>
          </a:p>
          <a:p>
            <a:r>
              <a:rPr lang="en-US" dirty="0"/>
              <a:t>Prerequisites: My Blocks with Inputs &amp; Outputs, Parallel Beams (Events), Parallel Beams Synchronization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583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716" y="2040370"/>
            <a:ext cx="8574087" cy="3992563"/>
          </a:xfrm>
        </p:spPr>
        <p:txBody>
          <a:bodyPr/>
          <a:lstStyle/>
          <a:p>
            <a:r>
              <a:rPr lang="en-US" dirty="0"/>
              <a:t>Move Steering lets you control both motors at the same time</a:t>
            </a:r>
          </a:p>
          <a:p>
            <a:r>
              <a:rPr lang="en-US" dirty="0"/>
              <a:t>What if you want to move or stop one motor at a time?</a:t>
            </a:r>
          </a:p>
          <a:p>
            <a:pPr lvl="1"/>
            <a:r>
              <a:rPr lang="en-US" dirty="0"/>
              <a:t>Use the Motor Blocks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Motor Movements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19841" y="3879387"/>
            <a:ext cx="3958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Motor For Duration at Speed Block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019840" y="4874895"/>
            <a:ext cx="27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Motor at Speed Block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E79333-78AE-2D45-A79C-CFC115395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41" y="3726061"/>
            <a:ext cx="4343400" cy="2667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25EEA-AD85-4E40-89FE-3E6A8E1E9058}"/>
              </a:ext>
            </a:extLst>
          </p:cNvPr>
          <p:cNvSpPr txBox="1"/>
          <p:nvPr/>
        </p:nvSpPr>
        <p:spPr>
          <a:xfrm>
            <a:off x="5019839" y="5829500"/>
            <a:ext cx="2778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Stop Motor Block</a:t>
            </a:r>
          </a:p>
        </p:txBody>
      </p:sp>
    </p:spTree>
    <p:extLst>
      <p:ext uri="{BB962C8B-B14F-4D97-AF65-F5344CB8AC3E}">
        <p14:creationId xmlns:p14="http://schemas.microsoft.com/office/powerpoint/2010/main" val="363857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 rot="16200000">
            <a:off x="5520728" y="3385073"/>
            <a:ext cx="4339874" cy="1277355"/>
          </a:xfrm>
          <a:prstGeom prst="rect">
            <a:avLst/>
          </a:prstGeom>
          <a:gradFill flip="none" rotWithShape="1">
            <a:gsLst>
              <a:gs pos="0">
                <a:schemeClr val="accent3">
                  <a:tint val="95000"/>
                  <a:shade val="70000"/>
                  <a:satMod val="150000"/>
                  <a:alpha val="0"/>
                </a:schemeClr>
              </a:gs>
              <a:gs pos="100000">
                <a:schemeClr val="accent3">
                  <a:tint val="100000"/>
                  <a:shade val="100000"/>
                  <a:satMod val="150000"/>
                  <a:alpha val="0"/>
                </a:schemeClr>
              </a:gs>
            </a:gsLst>
            <a:lin ang="16200000" scaled="0"/>
            <a:tileRect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6263937" cy="43072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Aligning on a line helps the robot navigate</a:t>
            </a:r>
          </a:p>
          <a:p>
            <a:pPr lvl="1"/>
            <a:r>
              <a:rPr lang="en-US" dirty="0"/>
              <a:t>Robots get angled as they travel farther or turn (the error accumulates)</a:t>
            </a:r>
          </a:p>
          <a:p>
            <a:pPr lvl="1"/>
            <a:r>
              <a:rPr lang="en-US" dirty="0"/>
              <a:t>Aligning on a line can straighten out a robot.</a:t>
            </a:r>
          </a:p>
          <a:p>
            <a:pPr lvl="1"/>
            <a:r>
              <a:rPr lang="en-US" dirty="0"/>
              <a:t>Aligning can tell a robot where it is when it has to travel far</a:t>
            </a:r>
          </a:p>
          <a:p>
            <a:r>
              <a:rPr lang="en-US" dirty="0"/>
              <a:t>Example Goal: Your robot must deliver an object only inside a small END area.  The distance between start and end is 8 feet</a:t>
            </a:r>
          </a:p>
          <a:p>
            <a:pPr lvl="1"/>
            <a:r>
              <a:rPr lang="en-US" dirty="0"/>
              <a:t>Do you think your robot can travel 8 feet and continue to be straight?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Align on a Line?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rot="16200000" flipV="1">
            <a:off x="7673080" y="4274572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409917" y="1921354"/>
            <a:ext cx="415539" cy="2616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</a:rPr>
              <a:t>End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42202" y="5703555"/>
            <a:ext cx="691299" cy="36933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Start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8534782" y="1800522"/>
            <a:ext cx="34322" cy="4423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80545" y="3350306"/>
            <a:ext cx="4531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8ft</a:t>
            </a:r>
          </a:p>
        </p:txBody>
      </p:sp>
      <p:cxnSp>
        <p:nvCxnSpPr>
          <p:cNvPr id="29" name="Straight Connector 28"/>
          <p:cNvCxnSpPr/>
          <p:nvPr/>
        </p:nvCxnSpPr>
        <p:spPr>
          <a:xfrm rot="16200000" flipV="1">
            <a:off x="7673079" y="2893755"/>
            <a:ext cx="0" cy="720841"/>
          </a:xfrm>
          <a:prstGeom prst="line">
            <a:avLst/>
          </a:prstGeom>
          <a:ln w="762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15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804" y="1601796"/>
            <a:ext cx="8615275" cy="12417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FF0000"/>
                </a:solidFill>
              </a:rPr>
              <a:t>Challenge: </a:t>
            </a:r>
            <a:r>
              <a:rPr lang="en-US" sz="2800" dirty="0">
                <a:solidFill>
                  <a:schemeClr val="tx1"/>
                </a:solidFill>
              </a:rPr>
              <a:t>Make the robot straighten out 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(align/square up)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Easy Steps to Align</a:t>
            </a: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5612963" y="2327286"/>
            <a:ext cx="0" cy="238794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1316347">
            <a:off x="6759516" y="3807930"/>
            <a:ext cx="852690" cy="830295"/>
            <a:chOff x="2063460" y="4684005"/>
            <a:chExt cx="852690" cy="830295"/>
          </a:xfrm>
        </p:grpSpPr>
        <p:sp>
          <p:nvSpPr>
            <p:cNvPr id="17" name="Rounded Rectangle 16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 rot="1316347">
            <a:off x="5594596" y="3276699"/>
            <a:ext cx="852690" cy="830295"/>
            <a:chOff x="2063460" y="4684005"/>
            <a:chExt cx="852690" cy="830295"/>
          </a:xfrm>
        </p:grpSpPr>
        <p:sp>
          <p:nvSpPr>
            <p:cNvPr id="23" name="Rounded Rectangle 22"/>
            <p:cNvSpPr/>
            <p:nvPr/>
          </p:nvSpPr>
          <p:spPr>
            <a:xfrm>
              <a:off x="2063460" y="4805732"/>
              <a:ext cx="852690" cy="616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310699" y="4684005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2310699" y="5330856"/>
              <a:ext cx="465666" cy="183444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2085043" y="485440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079176" y="5209021"/>
              <a:ext cx="132679" cy="13267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70933" y="2826729"/>
            <a:ext cx="48435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STEP 1: Start both motors</a:t>
            </a:r>
          </a:p>
          <a:p>
            <a:endParaRPr lang="en-US" sz="2000" dirty="0"/>
          </a:p>
          <a:p>
            <a:r>
              <a:rPr lang="en-US" sz="2000" dirty="0"/>
              <a:t>STEP 2: Stop one motor when the sensor on the corresponding side sees the line</a:t>
            </a:r>
          </a:p>
          <a:p>
            <a:endParaRPr lang="en-US" sz="2000" dirty="0"/>
          </a:p>
          <a:p>
            <a:r>
              <a:rPr lang="en-US" sz="2000" dirty="0"/>
              <a:t>STEP 3: Stop moving the second motor when the sensor on that side sees the line</a:t>
            </a:r>
          </a:p>
          <a:p>
            <a:pPr marL="342900" indent="-342900">
              <a:buAutoNum type="arabicPeriod"/>
            </a:pPr>
            <a:endParaRPr lang="en-US" sz="2000" dirty="0"/>
          </a:p>
          <a:p>
            <a:r>
              <a:rPr lang="en-US" sz="2000" dirty="0"/>
              <a:t>Hints: Use a Motor Block, Use Parallel Beams (Separate Events)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22071" y="5637007"/>
            <a:ext cx="2722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(This slide is animated)</a:t>
            </a:r>
          </a:p>
        </p:txBody>
      </p:sp>
    </p:spTree>
    <p:extLst>
      <p:ext uri="{BB962C8B-B14F-4D97-AF65-F5344CB8AC3E}">
        <p14:creationId xmlns:p14="http://schemas.microsoft.com/office/powerpoint/2010/main" val="3628120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7.40741E-7 L -0.12604 -0.075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02" y="-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1320000">
                                      <p:cBhvr>
                                        <p:cTn id="1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Aligning Should Look Like</a:t>
            </a:r>
          </a:p>
        </p:txBody>
      </p:sp>
      <p:pic>
        <p:nvPicPr>
          <p:cNvPr id="7" name="20151103_1026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451" b="4053"/>
          <a:stretch/>
        </p:blipFill>
        <p:spPr>
          <a:xfrm>
            <a:off x="1148279" y="1906061"/>
            <a:ext cx="6845854" cy="390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4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About Our Solution: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84163" y="1907235"/>
            <a:ext cx="8433669" cy="30078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solution uses 2 Color Sensors (connected in Ports 1 and 4). </a:t>
            </a:r>
          </a:p>
          <a:p>
            <a:r>
              <a:rPr lang="en-US" dirty="0"/>
              <a:t>Our solution assumes that the color sensor on port 1 is next to the wheel on motor port B and color sensor on port 4 is next to the wheel on motor port C.</a:t>
            </a:r>
          </a:p>
          <a:p>
            <a:r>
              <a:rPr lang="en-US" dirty="0"/>
              <a:t>You should adjust the ports as needed</a:t>
            </a:r>
          </a:p>
          <a:p>
            <a:r>
              <a:rPr lang="en-US" dirty="0"/>
              <a:t>Your color sensors should NOT be placed right next to each other (See red boxes below in robot image.  These are the color sensors.)</a:t>
            </a:r>
          </a:p>
          <a:p>
            <a:endParaRPr lang="en-US" sz="1600" dirty="0"/>
          </a:p>
        </p:txBody>
      </p:sp>
      <p:sp>
        <p:nvSpPr>
          <p:cNvPr id="8" name="Rounded Rectangle 7"/>
          <p:cNvSpPr/>
          <p:nvPr/>
        </p:nvSpPr>
        <p:spPr>
          <a:xfrm>
            <a:off x="4385800" y="5406938"/>
            <a:ext cx="852690" cy="616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89991" y="5315216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296709" y="5480283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00480" y="5856948"/>
            <a:ext cx="135117" cy="13509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39787" y="5932062"/>
            <a:ext cx="465666" cy="183444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8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Solution: Moving Until Line</a:t>
            </a:r>
            <a:endParaRPr lang="en-US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F1394B-EA14-B646-AE4D-CED9B4E0E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09"/>
          <a:stretch/>
        </p:blipFill>
        <p:spPr>
          <a:xfrm>
            <a:off x="113001" y="2143911"/>
            <a:ext cx="3485611" cy="278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309ADC-A784-2549-BD05-B58C4117591A}"/>
              </a:ext>
            </a:extLst>
          </p:cNvPr>
          <p:cNvSpPr txBox="1"/>
          <p:nvPr/>
        </p:nvSpPr>
        <p:spPr>
          <a:xfrm>
            <a:off x="2582926" y="2525532"/>
            <a:ext cx="29572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Initiates a second event when “message1” is broadcasted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FA7070-45FE-D74C-987F-2804E40498AB}"/>
              </a:ext>
            </a:extLst>
          </p:cNvPr>
          <p:cNvSpPr txBox="1"/>
          <p:nvPr/>
        </p:nvSpPr>
        <p:spPr>
          <a:xfrm>
            <a:off x="3837002" y="3258201"/>
            <a:ext cx="13083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Starts motors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08247F-2C60-DA40-9ABA-8CD2A6F47264}"/>
              </a:ext>
            </a:extLst>
          </p:cNvPr>
          <p:cNvSpPr txBox="1"/>
          <p:nvPr/>
        </p:nvSpPr>
        <p:spPr>
          <a:xfrm>
            <a:off x="3638020" y="3734003"/>
            <a:ext cx="20165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Wait for color sensor to detect black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15C177-AB41-D54E-A5B5-10029971ECD3}"/>
              </a:ext>
            </a:extLst>
          </p:cNvPr>
          <p:cNvSpPr txBox="1"/>
          <p:nvPr/>
        </p:nvSpPr>
        <p:spPr>
          <a:xfrm>
            <a:off x="3926353" y="4469922"/>
            <a:ext cx="11296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Stop motor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265830-A0DE-5C43-A9C6-C15226BE63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53"/>
          <a:stretch/>
        </p:blipFill>
        <p:spPr>
          <a:xfrm>
            <a:off x="5526749" y="2143911"/>
            <a:ext cx="3583097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315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004164"/>
            <a:ext cx="8574087" cy="4121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When you have two or more events you do not know when each beam will finish.</a:t>
            </a:r>
          </a:p>
          <a:p>
            <a:r>
              <a:rPr lang="en-US" dirty="0"/>
              <a:t>If you wanted to move after the align finishes you might try to add a move block at the end of one of the events.</a:t>
            </a:r>
          </a:p>
          <a:p>
            <a:pPr lvl="1"/>
            <a:r>
              <a:rPr lang="en-US" dirty="0"/>
              <a:t>Note: This will not work because the code will play your move block without waiting for the other event to finish.</a:t>
            </a:r>
          </a:p>
          <a:p>
            <a:pPr lvl="1" fontAlgn="base"/>
            <a:r>
              <a:rPr lang="en-US" dirty="0"/>
              <a:t>Solution: You need to synchronize your events. To learn more about synchronization and solutions go to the Advanced EV3Lessons.com Lesson on Sync Beams.</a:t>
            </a:r>
          </a:p>
          <a:p>
            <a:pPr fontAlgn="base"/>
            <a:r>
              <a:rPr lang="en-US" dirty="0"/>
              <a:t>The problem of synchronization </a:t>
            </a:r>
            <a:r>
              <a:rPr lang="en-US"/>
              <a:t>can be </a:t>
            </a:r>
            <a:r>
              <a:rPr lang="en-US" dirty="0"/>
              <a:t>solved by using Wait Until Blocks and Variables. The second event will set a variable to a specific value at its end and the first event will wait for that value to be set.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©2020 EV3Lessons.com, Last edit 12/27/2019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Note: Synchronization &amp; Parallel Beams (Events)</a:t>
            </a:r>
          </a:p>
        </p:txBody>
      </p:sp>
    </p:spTree>
    <p:extLst>
      <p:ext uri="{BB962C8B-B14F-4D97-AF65-F5344CB8AC3E}">
        <p14:creationId xmlns:p14="http://schemas.microsoft.com/office/powerpoint/2010/main" val="300678254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4439</TotalTime>
  <Words>835</Words>
  <Application>Microsoft Macintosh PowerPoint</Application>
  <PresentationFormat>On-screen Show (4:3)</PresentationFormat>
  <Paragraphs>81</Paragraphs>
  <Slides>12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 Neue</vt:lpstr>
      <vt:lpstr>Wingdings</vt:lpstr>
      <vt:lpstr>advanced</vt:lpstr>
      <vt:lpstr>EV3 Classroom: Squaring or Aligning on a Line</vt:lpstr>
      <vt:lpstr>Lesson Objectives</vt:lpstr>
      <vt:lpstr>Review: Motor Movements</vt:lpstr>
      <vt:lpstr>Why Align on a Line?</vt:lpstr>
      <vt:lpstr>Three Easy Steps to Align</vt:lpstr>
      <vt:lpstr>What Aligning Should Look Like</vt:lpstr>
      <vt:lpstr>Notes About Our Solution:</vt:lpstr>
      <vt:lpstr>Basic Solution: Moving Until Line</vt:lpstr>
      <vt:lpstr>Note: Synchronization &amp; Parallel Beams (Events)</vt:lpstr>
      <vt:lpstr>Improving Your Align Code</vt:lpstr>
      <vt:lpstr>Tips for Success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Squaring Off or Aligning on a Line</dc:title>
  <dc:creator>Sanjay Seshan</dc:creator>
  <cp:lastModifiedBy>Srinivasan Seshan</cp:lastModifiedBy>
  <cp:revision>69</cp:revision>
  <cp:lastPrinted>2016-06-18T23:14:14Z</cp:lastPrinted>
  <dcterms:created xsi:type="dcterms:W3CDTF">2014-10-28T21:59:38Z</dcterms:created>
  <dcterms:modified xsi:type="dcterms:W3CDTF">2019-12-27T23:12:29Z</dcterms:modified>
</cp:coreProperties>
</file>

<file path=docProps/thumbnail.jpeg>
</file>